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C2F03-A861-437F-9189-A43374799C18}" v="138" dt="2020-11-02T11:43:25.845"/>
    <p1510:client id="{8A8DAFB3-EFD4-4257-A754-954F91956B1A}" v="42" dt="2020-11-11T10:11:53.983"/>
    <p1510:client id="{C3ADED01-5670-4A84-BEAB-8E629EA805F2}" v="220" dt="2020-11-02T11:52:22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7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bg" sz="3600">
                <a:solidFill>
                  <a:srgbClr val="080808"/>
                </a:solidFill>
              </a:rPr>
              <a:t>Петко Рачев Славейков</a:t>
            </a:r>
            <a:endParaRPr lang="bg-BG" sz="3600">
              <a:solidFill>
                <a:srgbClr val="080808"/>
              </a:solidFill>
            </a:endParaRPr>
          </a:p>
          <a:p>
            <a:endParaRPr lang="bg-BG" sz="3600">
              <a:solidFill>
                <a:srgbClr val="080808"/>
              </a:solidFill>
              <a:cs typeface="Calibri Light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bg-BG" sz="2000">
                <a:solidFill>
                  <a:srgbClr val="080808"/>
                </a:solidFill>
                <a:cs typeface="Calibri"/>
              </a:rPr>
              <a:t>От Бянка Паскалева </a:t>
            </a:r>
            <a:endParaRPr lang="bg-BG" sz="20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30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 descr="Картина, която съдържа мъж, лице, костюм,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39EB044F-0852-4F10-8DD0-62826FDF3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r="5300"/>
          <a:stretch/>
        </p:blipFill>
        <p:spPr>
          <a:xfrm>
            <a:off x="0" y="2397"/>
            <a:ext cx="12192000" cy="6855604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0DFFB33B-0087-4A4F-B280-D7E43FA6F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5" y="247973"/>
            <a:ext cx="10999940" cy="439398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>
                <a:ea typeface="+mn-lt"/>
                <a:cs typeface="+mn-lt"/>
              </a:rPr>
              <a:t>Роден е на 17 ноември 1827 г. в Търново, в дома на Рачо Казанджията. Майка му Пенка умира скоро след раждането му. Дядо му Рачо Чехларя е от Банско или Якоруда. Заради убийството на турчин, принуждавал го да го носи на гръб през река Глазне, бяга и се преселва в Търново. Бащата на Петко, също Рачо, се заема с казанджийство. Той е слабо образован, но е с горд български дух. В селото на майка си, Вишовград, Петко вижда славеи, които го впечатляват дотолкова, че променя фамилията си на Славейков. Друга версия за произхода на псевдонима, с който ще бъде запомнен в българската литература, е родът на неговата майка – </a:t>
            </a:r>
            <a:r>
              <a:rPr lang="bg-BG" dirty="0" err="1">
                <a:ea typeface="+mn-lt"/>
                <a:cs typeface="+mn-lt"/>
              </a:rPr>
              <a:t>Буюклиеви</a:t>
            </a:r>
            <a:r>
              <a:rPr lang="bg-BG" dirty="0">
                <a:ea typeface="+mn-lt"/>
                <a:cs typeface="+mn-lt"/>
              </a:rPr>
              <a:t>, в превод от турски – Славейкови.</a:t>
            </a:r>
            <a:endParaRPr lang="bg-BG" dirty="0"/>
          </a:p>
        </p:txBody>
      </p:sp>
      <p:pic>
        <p:nvPicPr>
          <p:cNvPr id="1030" name="Picture 6" descr="Къща-Музей Петко Славейков, Велико Търново » Аудио Пътеводит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233" y="3081338"/>
            <a:ext cx="4762500" cy="3562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872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46B5B1A-7D1E-4A78-BF68-5D99B566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534" y="0"/>
            <a:ext cx="4789763" cy="1662878"/>
          </a:xfrm>
        </p:spPr>
        <p:txBody>
          <a:bodyPr>
            <a:normAutofit fontScale="90000"/>
          </a:bodyPr>
          <a:lstStyle/>
          <a:p>
            <a:r>
              <a:rPr lang="bg-BG" sz="4000" b="1" dirty="0">
                <a:ea typeface="+mj-lt"/>
                <a:cs typeface="+mj-lt"/>
              </a:rPr>
              <a:t>Просветна и литературна дейност</a:t>
            </a:r>
            <a:endParaRPr lang="bg-BG" sz="40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5982B1C-A4F3-4DE5-A9A8-5DADCDF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050" y="1466612"/>
            <a:ext cx="5674476" cy="50969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bg-BG" sz="1900" dirty="0">
                <a:ea typeface="+mn-lt"/>
                <a:cs typeface="+mn-lt"/>
              </a:rPr>
              <a:t>През 1843 г. Славейков става учител във Велико Търново, но за написаното </a:t>
            </a:r>
            <a:r>
              <a:rPr lang="bg-BG" sz="1900" i="1" dirty="0">
                <a:ea typeface="+mn-lt"/>
                <a:cs typeface="+mn-lt"/>
              </a:rPr>
              <a:t>„Прославило се Търново със славни гръцки владици“</a:t>
            </a:r>
            <a:r>
              <a:rPr lang="bg-BG" sz="1900" dirty="0">
                <a:ea typeface="+mn-lt"/>
                <a:cs typeface="+mn-lt"/>
              </a:rPr>
              <a:t> е изгонен. От 1844 до 1864 г. последователно става учител в други села и градове – Трявна, Видин, Враца, Плевен, Берковица, Лясковец, Бяла, Елена и др. Преподава по взаимоучителния метод. Работи като учител в първото класно училище в Елена и го нарича </a:t>
            </a:r>
            <a:r>
              <a:rPr lang="bg-BG" sz="1900" dirty="0" err="1">
                <a:ea typeface="+mn-lt"/>
                <a:cs typeface="+mn-lt"/>
              </a:rPr>
              <a:t>Даскалоливницата</a:t>
            </a:r>
            <a:r>
              <a:rPr lang="bg-BG" sz="1900" dirty="0">
                <a:ea typeface="+mn-lt"/>
                <a:cs typeface="+mn-lt"/>
              </a:rPr>
              <a:t> (подобно на „свещоливница“ – място, където се леят даскали).</a:t>
            </a:r>
            <a:endParaRPr lang="bg-BG" sz="1900" dirty="0"/>
          </a:p>
          <a:p>
            <a:pPr marL="0" indent="0">
              <a:buNone/>
            </a:pPr>
            <a:r>
              <a:rPr lang="bg-BG" sz="1900" dirty="0">
                <a:ea typeface="+mn-lt"/>
                <a:cs typeface="+mn-lt"/>
              </a:rPr>
              <a:t>Развива широка културно-просветна дейност. До 1847 г. събира 2263 песни, пословици и поговорки. От 1852 г. отпечатва първите си книги – „Смесена китка“, „Песнопойка“, „</a:t>
            </a:r>
            <a:r>
              <a:rPr lang="bg-BG" sz="1900" dirty="0" err="1">
                <a:ea typeface="+mn-lt"/>
                <a:cs typeface="+mn-lt"/>
              </a:rPr>
              <a:t>Басненик</a:t>
            </a:r>
            <a:r>
              <a:rPr lang="bg-BG" sz="1900" dirty="0">
                <a:ea typeface="+mn-lt"/>
                <a:cs typeface="+mn-lt"/>
              </a:rPr>
              <a:t>“. Пише поемата „Бойка войвода“ (1853) под влияние на революционните събития около Кримската война (1853 – 1856) и много бунтовни песни. Участва в заговора за неуспешното въстание на дядо Никола в Търново (1856). Докато е учител в Търговище издава българския сатиричен вестник „Гайда“.</a:t>
            </a:r>
            <a:endParaRPr lang="bg-BG" sz="1900" dirty="0"/>
          </a:p>
          <a:p>
            <a:endParaRPr lang="bg-BG" sz="1400" dirty="0">
              <a:cs typeface="Calibri"/>
            </a:endParaRPr>
          </a:p>
        </p:txBody>
      </p:sp>
      <p:pic>
        <p:nvPicPr>
          <p:cNvPr id="2054" name="Picture 6" descr="Българската литературна класика – знание за всички. Неизвестни архиви и  културни контексти: Каталог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8883"/>
          <a:stretch/>
        </p:blipFill>
        <p:spPr bwMode="auto">
          <a:xfrm>
            <a:off x="189570" y="170173"/>
            <a:ext cx="2799632" cy="31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етко Славейков: Всички неприятели са ни борили, че не сме узрели за  свободата - 168 Час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2" r="5240"/>
          <a:stretch/>
        </p:blipFill>
        <p:spPr bwMode="auto">
          <a:xfrm>
            <a:off x="3183414" y="170174"/>
            <a:ext cx="3001921" cy="20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4" cstate="print"/>
          <a:srcRect t="10473" r="1" b="20461"/>
          <a:stretch/>
        </p:blipFill>
        <p:spPr>
          <a:xfrm>
            <a:off x="189570" y="3510992"/>
            <a:ext cx="2799632" cy="2614912"/>
          </a:xfrm>
          <a:prstGeom prst="rect">
            <a:avLst/>
          </a:prstGeom>
        </p:spPr>
      </p:pic>
      <p:pic>
        <p:nvPicPr>
          <p:cNvPr id="2056" name="Picture 8" descr="Езопови басн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67" r="4" b="48603"/>
          <a:stretch/>
        </p:blipFill>
        <p:spPr bwMode="auto">
          <a:xfrm>
            <a:off x="3183413" y="2410403"/>
            <a:ext cx="3001920" cy="14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глед назад: Бащата на възрожденската литератур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9" r="4495" b="4"/>
          <a:stretch/>
        </p:blipFill>
        <p:spPr bwMode="auto">
          <a:xfrm>
            <a:off x="3183412" y="4072045"/>
            <a:ext cx="3010830" cy="20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ukvite\Буквите - Специален брой на списание &quot;Смесена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56905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стен (вестник) – Уикипед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04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етко Рачов Славейков - Ourboo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0" r="31702" b="1"/>
          <a:stretch/>
        </p:blipFill>
        <p:spPr bwMode="auto">
          <a:xfrm>
            <a:off x="3165855" y="0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C05D664-EC0F-488B-8A93-EFBCDB4D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1" y="0"/>
            <a:ext cx="2804504" cy="1325563"/>
          </a:xfrm>
        </p:spPr>
        <p:txBody>
          <a:bodyPr anchor="ctr">
            <a:normAutofit/>
          </a:bodyPr>
          <a:lstStyle/>
          <a:p>
            <a:r>
              <a:rPr lang="bg-BG" sz="2800" b="1">
                <a:ea typeface="+mj-lt"/>
                <a:cs typeface="+mj-lt"/>
              </a:rPr>
              <a:t>Политическа дейност</a:t>
            </a:r>
            <a:endParaRPr lang="bg-BG" sz="28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F6731C1E-A419-422D-8043-678BFA17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566"/>
            <a:ext cx="4393244" cy="5677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bg-BG" sz="1000" b="1" dirty="0">
              <a:ea typeface="+mn-lt"/>
              <a:cs typeface="+mn-lt"/>
            </a:endParaRPr>
          </a:p>
          <a:p>
            <a:r>
              <a:rPr lang="bg-BG" sz="1600" dirty="0">
                <a:ea typeface="+mn-lt"/>
                <a:cs typeface="+mn-lt"/>
              </a:rPr>
              <a:t>След Освобождението Петко Славейков става един от водачите на новообразуваната Либерална партия. Става председател на Народното събрание (1880), министър на народното просвещение (1880) и министър на вътрешните работи (1880 – 1881) в правителството на Петко Каравелов. По време на Режима на пълномощията (1881 – 1883) заминава за Пловдив, където преподава в Пловдивската гимназия. След завръщането си в България отново е вътрешен министър (1884 – 1885) в новия кабинет на Каравелов. След Съединението е помощник-комисар в Южна България.</a:t>
            </a:r>
            <a:endParaRPr lang="bg-BG" sz="1600" baseline="30000" dirty="0">
              <a:cs typeface="Calibri"/>
            </a:endParaRPr>
          </a:p>
          <a:p>
            <a:r>
              <a:rPr lang="bg-BG" sz="1600" dirty="0">
                <a:ea typeface="+mn-lt"/>
                <a:cs typeface="+mn-lt"/>
              </a:rPr>
              <a:t>Издава вестниците „Остен“ (1879), „Целокупна България“ (1879), „Независимост“ (1880 – 1883), „Търновска конституция“ (1884), „Истина“ (1886), „Софийски дневник“ (1886) и „Правда“ (1888).</a:t>
            </a:r>
            <a:endParaRPr lang="bg-BG" sz="1600" dirty="0"/>
          </a:p>
          <a:p>
            <a:endParaRPr lang="bg-BG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211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B2ABF641-B59E-4DCE-936C-45E259320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3B07250-CCED-4350-BC55-46F640C20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F703DAFF-BCF0-4438-ABC0-9CACD26866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BD60FB0-8F44-4034-8D31-74618FF51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D1CA9E5D-B5F0-487E-B029-3B4DFB743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E32A033-3230-47BE-ABC1-C3C540F87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E78C0DC0-3AE7-4C10-96E0-02E4FB0FF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Етно приказка – Етъра, Трявна, Боженци - Хести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6" r="29049" b="-1"/>
          <a:stretch/>
        </p:blipFill>
        <p:spPr bwMode="auto">
          <a:xfrm>
            <a:off x="1256856" y="2837793"/>
            <a:ext cx="2489294" cy="28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Безплатно на музей в София - Площад Славейков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2" r="-4" b="6268"/>
          <a:stretch/>
        </p:blipFill>
        <p:spPr bwMode="auto">
          <a:xfrm>
            <a:off x="3825012" y="2837793"/>
            <a:ext cx="2405307" cy="13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7" cstate="print"/>
          <a:srcRect t="10156" r="5" b="979"/>
          <a:stretch/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6604033" y="1158023"/>
            <a:ext cx="4528947" cy="469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Петко Р. Славейков умира в София на 1 юли 1895 г.</a:t>
            </a:r>
            <a:endParaRPr lang="en-US" sz="2000" baseline="30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Паметта за Петко Славейков е свързана с три музея – София, Трявна и Велико Търново и с множество паметници. В Трявна едно от училищата носи неговото име, а на централния площад е поставен негов монументален паметник.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04497" y="2816772"/>
            <a:ext cx="359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/>
              <a:t>Трявна </a:t>
            </a:r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>
            <a:off x="7520683" y="24474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bg-BG" dirty="0">
                <a:solidFill>
                  <a:srgbClr val="FF0000"/>
                </a:solidFill>
              </a:rPr>
              <a:t>София</a:t>
            </a:r>
            <a:endParaRPr lang="bg-BG">
              <a:solidFill>
                <a:srgbClr val="FF0000"/>
              </a:solidFill>
            </a:endParaRPr>
          </a:p>
        </p:txBody>
      </p:sp>
      <p:sp>
        <p:nvSpPr>
          <p:cNvPr id="7" name="AutoShape 4" descr="Къщата- музей на Петко Славейков днес е отворена за безплатни посещения -  Times.B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6" descr="Къщата- музей на Петко Славейков днес е отворена за безплатни посещения -  Times.B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396248" y="3114001"/>
            <a:ext cx="179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/>
              <a:t>Велико Търново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9102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4" descr="Картина, която съдържа мъж, лице, закрито, стар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892D4B3B-876E-4D4B-88F8-3BFDAB0F4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b="30"/>
          <a:stretch/>
        </p:blipFill>
        <p:spPr>
          <a:xfrm>
            <a:off x="-19" y="10"/>
            <a:ext cx="12192000" cy="6855948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A8AE988-0872-44D2-94B6-319891A8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22" y="233916"/>
            <a:ext cx="5277333" cy="1325563"/>
          </a:xfrm>
        </p:spPr>
        <p:txBody>
          <a:bodyPr>
            <a:normAutofit fontScale="90000"/>
          </a:bodyPr>
          <a:lstStyle/>
          <a:p>
            <a:r>
              <a:rPr lang="bg-BG" sz="2800" cap="all" dirty="0">
                <a:ea typeface="+mj-lt"/>
                <a:cs typeface="+mj-lt"/>
              </a:rPr>
              <a:t>НЕ РАСТАТ САМИНКИ В ПОЛЕ ЦВЕТОВЕТЕ...</a:t>
            </a:r>
            <a:br>
              <a:rPr lang="bg-BG" sz="2800" cap="all" dirty="0">
                <a:ea typeface="+mj-lt"/>
                <a:cs typeface="+mj-lt"/>
              </a:rPr>
            </a:br>
            <a:endParaRPr lang="bg-BG" sz="2800" cap="all" dirty="0">
              <a:ea typeface="+mj-lt"/>
              <a:cs typeface="+mj-lt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5A16C8E5-08FD-44AA-B938-7A82AE69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96" y="1213664"/>
            <a:ext cx="5362783" cy="50941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Не растат </a:t>
            </a:r>
            <a:r>
              <a:rPr lang="bg-BG" sz="2000" dirty="0" err="1">
                <a:ea typeface="+mn-lt"/>
                <a:cs typeface="+mn-lt"/>
              </a:rPr>
              <a:t>саминки</a:t>
            </a:r>
            <a:r>
              <a:rPr lang="bg-BG" sz="2000" dirty="0">
                <a:ea typeface="+mn-lt"/>
                <a:cs typeface="+mn-lt"/>
              </a:rPr>
              <a:t> в поле цветовете,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нито птички пеят сами в пролетта;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без сърце другарско тежки са денете,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тежък без надежди живот на света.</a:t>
            </a:r>
            <a:endParaRPr lang="bg-BG" sz="2000" dirty="0">
              <a:cs typeface="Calibri" panose="020F0502020204030204"/>
            </a:endParaRPr>
          </a:p>
          <a:p>
            <a:endParaRPr lang="bg-BG" sz="2000" dirty="0"/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И ти, мое ясно, несравнено цвете,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смъртта покоси те с ледена ръка -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без време </a:t>
            </a:r>
            <a:r>
              <a:rPr lang="bg-BG" sz="2000" dirty="0" err="1">
                <a:ea typeface="+mn-lt"/>
                <a:cs typeface="+mn-lt"/>
              </a:rPr>
              <a:t>усърна</a:t>
            </a:r>
            <a:r>
              <a:rPr lang="bg-BG" sz="2000" dirty="0">
                <a:ea typeface="+mn-lt"/>
                <a:cs typeface="+mn-lt"/>
              </a:rPr>
              <a:t>, без време </a:t>
            </a:r>
            <a:r>
              <a:rPr lang="bg-BG" sz="2000" dirty="0" err="1">
                <a:ea typeface="+mn-lt"/>
                <a:cs typeface="+mn-lt"/>
              </a:rPr>
              <a:t>улете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и на мене само завеща тъга.</a:t>
            </a:r>
            <a:endParaRPr lang="bg-BG" sz="2000" dirty="0">
              <a:cs typeface="Calibri" panose="020F0502020204030204"/>
            </a:endParaRPr>
          </a:p>
          <a:p>
            <a:endParaRPr lang="bg-BG" sz="2000" dirty="0"/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Не растат </a:t>
            </a:r>
            <a:r>
              <a:rPr lang="bg-BG" sz="2000" dirty="0" err="1">
                <a:ea typeface="+mn-lt"/>
                <a:cs typeface="+mn-lt"/>
              </a:rPr>
              <a:t>саминки</a:t>
            </a:r>
            <a:r>
              <a:rPr lang="bg-BG" sz="2000" dirty="0">
                <a:ea typeface="+mn-lt"/>
                <a:cs typeface="+mn-lt"/>
              </a:rPr>
              <a:t> в поле цветовете,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нито пеят птички сами в пролетта;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без сърце другарско тежки са денете,</a:t>
            </a:r>
            <a:endParaRPr lang="bg-BG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bg-BG" sz="2000" dirty="0">
                <a:ea typeface="+mn-lt"/>
                <a:cs typeface="+mn-lt"/>
              </a:rPr>
              <a:t>тежък без надежди живот на света.</a:t>
            </a:r>
            <a:endParaRPr lang="bg-BG" sz="2000" dirty="0">
              <a:cs typeface="Calibri"/>
            </a:endParaRPr>
          </a:p>
          <a:p>
            <a:endParaRPr lang="bg-BG" sz="2000" dirty="0">
              <a:cs typeface="Calibri"/>
            </a:endParaRPr>
          </a:p>
        </p:txBody>
      </p:sp>
      <p:pic>
        <p:nvPicPr>
          <p:cNvPr id="6" name="Picture 6" descr="Българската литературна класика – знание за всички. Неизвестни архиви и  културни контексти: Каталог">
            <a:extLst>
              <a:ext uri="{FF2B5EF4-FFF2-40B4-BE49-F238E27FC236}">
                <a16:creationId xmlns:a16="http://schemas.microsoft.com/office/drawing/2014/main" xmlns="" id="{4D9FD7C1-8081-43C7-9BE1-856B376AE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7790"/>
          <a:stretch/>
        </p:blipFill>
        <p:spPr bwMode="auto">
          <a:xfrm>
            <a:off x="6716784" y="611879"/>
            <a:ext cx="5512413" cy="642268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10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03E8C8A2-D2DA-42F8-84AA-AC5AB425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A5D1FE1-4883-49B4-AD3E-D0A3F8DCE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7F829EAE-7CB1-410F-BAF1-55BD6DC24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EA5F8CE-974F-4443-AB3C-4799C3323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xmlns="" id="{94075D0C-1739-4729-A5C8-5C5707A94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0DFD28A6-39F3-425F-8050-E5BF1B45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xmlns="" id="{9F1F6E2E-E2E7-4689-9E5D-51F37CB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xmlns="" id="{BB728A18-FF26-43E9-AF31-9608EBA3D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418D479-7A49-4E09-A270-87C36ABE5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55AC523-B142-409D-BB68-747EDDCE60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8FD6A06-A68E-49C5-8F1D-8945DD8C0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6794A3D-A7E9-4DC9-98E4-02104E24A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14BF11B-C112-445C-A057-EABBD7ED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Благодаря за вниманието 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31DD8B-7A0A-47A0-BF6B-EBB4F9709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0FF8F0DF-A0D7-437A-8551-88B8ACFAA9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3478" r="1998" b="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0A370BF-9768-4FA0-8887-C3777F3A9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42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135</Words>
  <Application>Microsoft Office PowerPoint</Application>
  <PresentationFormat>По избор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Office тема</vt:lpstr>
      <vt:lpstr>Петко Рачев Славейков </vt:lpstr>
      <vt:lpstr>Слайд 2</vt:lpstr>
      <vt:lpstr>Просветна и литературна дейност</vt:lpstr>
      <vt:lpstr>Политическа дейност</vt:lpstr>
      <vt:lpstr>Слайд 5</vt:lpstr>
      <vt:lpstr>НЕ РАСТАТ САМИНКИ В ПОЛЕ ЦВЕТОВЕТЕ... </vt:lpstr>
      <vt:lpstr>Благодаря за вниманието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Master</dc:creator>
  <cp:lastModifiedBy>Master</cp:lastModifiedBy>
  <cp:revision>165</cp:revision>
  <dcterms:created xsi:type="dcterms:W3CDTF">2020-11-02T11:37:48Z</dcterms:created>
  <dcterms:modified xsi:type="dcterms:W3CDTF">2020-11-15T16:00:12Z</dcterms:modified>
</cp:coreProperties>
</file>