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7"/>
  </p:notes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96E94-57CB-46D1-8A69-2956B9A90FA7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985293A-0961-4C3A-8F33-367DEABB856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4075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C079C-65E0-4D13-B12B-9ABF8B899FC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633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CFC9-238F-4F85-AFC5-4256F5628C8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01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78B1A87-7311-42F2-9165-FA36DE08B7B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48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B6DB-986F-4904-A404-24CF2DD461F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3906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F0FB1-BE4C-4F4E-BDA3-702E3D7BC24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129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A51B8B36-EB0D-4187-8C0C-9800281295F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7550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D796-D236-4BC6-A284-63E40EA1B1B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002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0B217-9C42-41C3-A1EA-ED09FAFDEBA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8323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F18A-AEA5-4420-B57B-E3F7E5A105E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52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6D9D-C01C-4B6A-852C-A0020DBB153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5102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75CD6426-49A2-4292-A8B5-6E8EB347A2AB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7" r:id="rId4"/>
    <p:sldLayoutId id="2147483773" r:id="rId5"/>
    <p:sldLayoutId id="2147483768" r:id="rId6"/>
    <p:sldLayoutId id="2147483774" r:id="rId7"/>
    <p:sldLayoutId id="2147483775" r:id="rId8"/>
    <p:sldLayoutId id="2147483776" r:id="rId9"/>
    <p:sldLayoutId id="2147483769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1%D0%B2%D0%B5%D1%82%D0%B8_%D0%A7%D0%B5%D1%82%D0%B8%D1%80%D0%B8%D0%B4%D0%B5%D1%81%D0%B5%D1%82_%D0%BC%D1%8A%D1%87%D0%B5%D0%BD%D0%B8%D1%86%D0%B8_(%D0%92%D0%B5%D0%BB%D0%B8%D0%BA%D0%BE_%D0%A2%D1%8A%D1%80%D0%BD%D0%BE%D0%B2%D0%BE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bg.wikipedia.org/wiki/%D0%A2%D1%8A%D1%80%D0%BD%D0%BE%D0%B2%D1%81%D0%BA%D0%B8_%D0%BD%D0%B0%D0%B4%D0%BF%D0%B8%D1%81_%D0%BD%D0%B0_%D1%86%D0%B0%D1%80_%D0%98%D0%B2%D0%B0%D0%BD_%D0%90%D1%81%D0%B5%D0%BD_II" TargetMode="External"/><Relationship Id="rId4" Type="http://schemas.openxmlformats.org/officeDocument/2006/relationships/hyperlink" Target="https://bg.wikipedia.org/wiki/%D0%A2%D1%8A%D1%80%D0%BD%D0%BE%D0%B2%D0%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654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692275" y="12684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3600" b="1"/>
              <a:t>Цар Иван Асен </a:t>
            </a:r>
            <a:r>
              <a:rPr lang="en-US" altLang="bg-BG" sz="3600" b="1"/>
              <a:t>II</a:t>
            </a:r>
          </a:p>
          <a:p>
            <a:pPr algn="ctr" eaLnBrk="1" hangingPunct="1"/>
            <a:r>
              <a:rPr lang="en-US" altLang="bg-BG" sz="3600" b="1"/>
              <a:t>(1218-124</a:t>
            </a:r>
            <a:r>
              <a:rPr lang="bg-BG" altLang="bg-BG" sz="3600" b="1"/>
              <a:t>1г.</a:t>
            </a:r>
            <a:r>
              <a:rPr lang="en-US" altLang="bg-BG" sz="3600" b="1"/>
              <a:t>)</a:t>
            </a:r>
            <a:endParaRPr lang="bg-BG" altLang="bg-BG" sz="3600" b="1"/>
          </a:p>
        </p:txBody>
      </p:sp>
      <p:pic>
        <p:nvPicPr>
          <p:cNvPr id="24578" name="Picture 2" descr="C:\Users\Галя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148336" cy="2884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492250" y="677863"/>
            <a:ext cx="5761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b="1" u="sng"/>
              <a:t>Стопанско развитие на българската държава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250" y="1536700"/>
            <a:ext cx="61753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bg-BG" b="1" i="1" dirty="0">
                <a:latin typeface="Arial" charset="0"/>
              </a:rPr>
              <a:t>Териториален обхват</a:t>
            </a:r>
          </a:p>
          <a:p>
            <a:pPr>
              <a:defRPr/>
            </a:pPr>
            <a:r>
              <a:rPr lang="bg-BG" b="1" dirty="0">
                <a:latin typeface="Arial" charset="0"/>
              </a:rPr>
              <a:t>Осигурен бил излаз на три морета-Черно, Бяло и Адриатическо.</a:t>
            </a:r>
          </a:p>
          <a:p>
            <a:pPr>
              <a:defRPr/>
            </a:pPr>
            <a:r>
              <a:rPr lang="bg-BG" b="1" dirty="0">
                <a:latin typeface="Arial" charset="0"/>
              </a:rPr>
              <a:t>Държавата се дели на области, носещи гр. име „ хора“ </a:t>
            </a:r>
            <a:r>
              <a:rPr lang="en-US" b="1" dirty="0">
                <a:latin typeface="Arial" charset="0"/>
              </a:rPr>
              <a:t>(</a:t>
            </a:r>
            <a:r>
              <a:rPr lang="bg-BG" b="1" dirty="0">
                <a:latin typeface="Arial" charset="0"/>
              </a:rPr>
              <a:t>страна</a:t>
            </a:r>
            <a:r>
              <a:rPr lang="en-US" b="1" dirty="0">
                <a:latin typeface="Arial" charset="0"/>
              </a:rPr>
              <a:t>)</a:t>
            </a:r>
            <a:r>
              <a:rPr lang="bg-BG" b="1" dirty="0">
                <a:latin typeface="Arial" charset="0"/>
              </a:rPr>
              <a:t>, като при Иван Асен </a:t>
            </a:r>
            <a:r>
              <a:rPr lang="en-US" b="1" dirty="0">
                <a:latin typeface="Arial" charset="0"/>
              </a:rPr>
              <a:t>II </a:t>
            </a:r>
            <a:r>
              <a:rPr lang="bg-BG" b="1" dirty="0">
                <a:latin typeface="Arial" charset="0"/>
              </a:rPr>
              <a:t>те са 10 на брой.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b="1" i="1" dirty="0">
                <a:latin typeface="Arial" charset="0"/>
              </a:rPr>
              <a:t>Институции и титли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Болярски съвет на царя</a:t>
            </a:r>
            <a:r>
              <a:rPr lang="bg-BG" b="1" dirty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в него влизат великите боляри и патриархът.</a:t>
            </a:r>
            <a:endParaRPr lang="bg-BG" b="1" dirty="0"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„Великият логотет“</a:t>
            </a:r>
            <a:r>
              <a:rPr lang="bg-BG" b="1" dirty="0">
                <a:latin typeface="Arial" charset="0"/>
              </a:rPr>
              <a:t>- пръв помощник в управлението на държавата, нещо като пръв министър.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Севастократор</a:t>
            </a:r>
            <a:r>
              <a:rPr lang="bg-BG" b="1" dirty="0">
                <a:latin typeface="Arial" charset="0"/>
              </a:rPr>
              <a:t>- обикновено 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са </a:t>
            </a:r>
            <a:r>
              <a:rPr lang="bg-BG" b="1" dirty="0">
                <a:latin typeface="Arial" charset="0"/>
              </a:rPr>
              <a:t>царските братя.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Велик воевода</a:t>
            </a:r>
            <a:r>
              <a:rPr lang="bg-BG" b="1" dirty="0">
                <a:latin typeface="Arial" charset="0"/>
              </a:rPr>
              <a:t>- 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ръководи </a:t>
            </a:r>
            <a:r>
              <a:rPr lang="bg-BG" b="1" dirty="0">
                <a:latin typeface="Arial" charset="0"/>
              </a:rPr>
              <a:t>армията.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Протовестиарий</a:t>
            </a:r>
            <a:r>
              <a:rPr lang="bg-BG" b="1" dirty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контролира </a:t>
            </a:r>
            <a:r>
              <a:rPr lang="bg-BG" b="1" dirty="0">
                <a:latin typeface="Arial" charset="0"/>
              </a:rPr>
              <a:t>хазната.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Севасти</a:t>
            </a:r>
            <a:r>
              <a:rPr lang="bg-BG" b="1" dirty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управляват </a:t>
            </a:r>
            <a:r>
              <a:rPr lang="bg-BG" b="1" dirty="0">
                <a:latin typeface="Arial" charset="0"/>
              </a:rPr>
              <a:t>отделните хори.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b="1" dirty="0">
                <a:solidFill>
                  <a:srgbClr val="FF0000"/>
                </a:solidFill>
                <a:latin typeface="Arial" charset="0"/>
              </a:rPr>
              <a:t>Кнезове</a:t>
            </a:r>
            <a:r>
              <a:rPr lang="bg-BG" b="1" dirty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 </a:t>
            </a:r>
            <a:r>
              <a:rPr lang="bg-BG" b="1" dirty="0">
                <a:latin typeface="Arial" charset="0"/>
              </a:rPr>
              <a:t>оглавяват </a:t>
            </a:r>
            <a:r>
              <a:rPr lang="bg-BG" b="1" dirty="0">
                <a:latin typeface="Arial" charset="0"/>
              </a:rPr>
              <a:t>селата.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4" name="Picture 2" descr="C:\Users\Галя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Галя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280831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1403350" y="4292600"/>
            <a:ext cx="6337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b="1"/>
              <a:t>Цар Иван Асен </a:t>
            </a:r>
            <a:r>
              <a:rPr lang="en-US" altLang="bg-BG" b="1"/>
              <a:t>II </a:t>
            </a:r>
            <a:r>
              <a:rPr lang="bg-BG" altLang="bg-BG" b="1"/>
              <a:t>починал на 24.06.1241 г. на приблизително 57-годишна възраст, оставяйки на наследниците си голямо богатство, но и много нерешени въпроси, тъкмо тогава, когато Европейският югоизток  бил пред прага на голямо татарско нашествие.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6408737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bg-BG" altLang="bg-BG" sz="2800" b="1" u="sng"/>
              <a:t>Изготвил: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bg-BG" altLang="bg-BG" b="1"/>
              <a:t>Кристиян Анастасов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bg-BG" altLang="bg-BG" b="1"/>
              <a:t>6 „г“ клас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bg-BG" altLang="bg-BG" b="1"/>
              <a:t>учител: Светла Станчева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bg-BG" altLang="bg-BG" b="1"/>
              <a:t>2020 година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ct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r" eaLnBrk="1" hangingPunct="1">
              <a:buFont typeface="Arial" panose="020B0604020202020204" pitchFamily="34" charset="0"/>
              <a:buNone/>
            </a:pPr>
            <a:endParaRPr lang="bg-BG" altLang="bg-BG" b="1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bg-BG" altLang="bg-BG" b="1"/>
              <a:t>ОУ“ П. Р. Славейков“- гр. Бургас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666875" y="836613"/>
            <a:ext cx="525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b="1" u="sng"/>
              <a:t>Управлението на Иван Асен </a:t>
            </a:r>
            <a:r>
              <a:rPr lang="en-US" altLang="bg-BG" sz="2400" b="1" u="sng"/>
              <a:t>II</a:t>
            </a:r>
          </a:p>
          <a:p>
            <a:pPr algn="ctr" eaLnBrk="1" hangingPunct="1"/>
            <a:r>
              <a:rPr lang="en-US" altLang="bg-BG" sz="2400" b="1" u="sng"/>
              <a:t>(1218-1230 </a:t>
            </a:r>
            <a:r>
              <a:rPr lang="bg-BG" altLang="bg-BG" sz="2400" b="1" u="sng"/>
              <a:t>г.</a:t>
            </a:r>
            <a:r>
              <a:rPr lang="en-US" altLang="bg-BG" sz="2400" b="1" u="sng"/>
              <a:t>)</a:t>
            </a:r>
            <a:endParaRPr lang="bg-BG" altLang="bg-BG" sz="2400" b="1" u="sng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403350" y="2060575"/>
            <a:ext cx="6337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400" b="1"/>
              <a:t>Първата задача на новия цар била </a:t>
            </a:r>
            <a:r>
              <a:rPr lang="bg-BG" altLang="bg-BG" sz="2400" b="1">
                <a:solidFill>
                  <a:srgbClr val="FF0000"/>
                </a:solidFill>
              </a:rPr>
              <a:t>да възстанови вътрешната стабилност и единството на страната. </a:t>
            </a:r>
            <a:r>
              <a:rPr lang="bg-BG" altLang="bg-BG" sz="2400" b="1"/>
              <a:t>Болярската аристокрация и голяма част от населението го подкрепили заради това, че не започнал преследване на Бориловите привърженици и не потърсил възмездие за изгнаничеството 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31913" y="765175"/>
            <a:ext cx="64801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b="1"/>
              <a:t>Едно от най-използваните дипломатически средства за постигане на външнополитическите цели били династичните бракове.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b="1">
                <a:solidFill>
                  <a:srgbClr val="FF0000"/>
                </a:solidFill>
              </a:rPr>
              <a:t>През 1218 г. след кръстоносен поход  до Йерусалим през България трябвало да премине унгарският крал Андраш </a:t>
            </a:r>
            <a:r>
              <a:rPr lang="en-US" altLang="bg-BG" b="1">
                <a:solidFill>
                  <a:srgbClr val="FF0000"/>
                </a:solidFill>
              </a:rPr>
              <a:t>II. </a:t>
            </a:r>
            <a:r>
              <a:rPr lang="bg-BG" altLang="bg-BG" b="1">
                <a:solidFill>
                  <a:srgbClr val="FF0000"/>
                </a:solidFill>
              </a:rPr>
              <a:t>Разрешение за това той получил след като дал дъщеря си Ана-Мария за съпруга на българския цар. Като зестра получил Белградската и Браничевската област.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b="1"/>
              <a:t>След като осигурил северните си граници, царят насочил вниманието си на юг, където в постоянно съперничество били Епирската държава и Никейската империя. Епирският деспот Теодор Комнин бил особено амбициозен и след като </a:t>
            </a:r>
            <a:r>
              <a:rPr lang="bg-BG" altLang="bg-BG" b="1">
                <a:solidFill>
                  <a:srgbClr val="FF0000"/>
                </a:solidFill>
              </a:rPr>
              <a:t>през 1224 г.</a:t>
            </a:r>
            <a:r>
              <a:rPr lang="bg-BG" altLang="bg-BG" b="1"/>
              <a:t> завладял Солун, се провъзгласил за византийски император. Цар Асен </a:t>
            </a:r>
            <a:r>
              <a:rPr lang="en-US" altLang="bg-BG" b="1"/>
              <a:t>II </a:t>
            </a:r>
            <a:r>
              <a:rPr lang="bg-BG" altLang="bg-BG" b="1"/>
              <a:t>запазил добри отношения с него, той дал </a:t>
            </a:r>
            <a:r>
              <a:rPr lang="bg-BG" altLang="bg-BG" b="1">
                <a:solidFill>
                  <a:srgbClr val="FF0000"/>
                </a:solidFill>
              </a:rPr>
              <a:t>една от дъщерите си.</a:t>
            </a:r>
            <a:r>
              <a:rPr lang="bg-BG" altLang="bg-BG" b="1"/>
              <a:t> В следствие на този съюз си върнал </a:t>
            </a:r>
            <a:r>
              <a:rPr lang="bg-BG" altLang="bg-BG" b="1">
                <a:solidFill>
                  <a:srgbClr val="FF0000"/>
                </a:solidFill>
              </a:rPr>
              <a:t>Пловдивската област.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692275" y="908050"/>
            <a:ext cx="583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b="1" u="sng"/>
              <a:t>Битката при Клокотница</a:t>
            </a:r>
          </a:p>
          <a:p>
            <a:pPr algn="ctr" eaLnBrk="1" hangingPunct="1"/>
            <a:r>
              <a:rPr lang="bg-BG" altLang="bg-BG" sz="2400" b="1" u="sng"/>
              <a:t>9.</a:t>
            </a:r>
            <a:r>
              <a:rPr lang="en-US" altLang="bg-BG" sz="2400" b="1" u="sng"/>
              <a:t>III.1230 </a:t>
            </a:r>
            <a:r>
              <a:rPr lang="bg-BG" altLang="bg-BG" sz="2400" b="1" u="sng"/>
              <a:t>г.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476375" y="1739900"/>
            <a:ext cx="64087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b="1"/>
              <a:t>Теодор Комнин възнамерявал да отстрани от политическата сцена своя потенциален противник – Иван Асен </a:t>
            </a:r>
            <a:r>
              <a:rPr lang="en-US" altLang="bg-BG" b="1"/>
              <a:t>II</a:t>
            </a:r>
            <a:r>
              <a:rPr lang="bg-BG" altLang="bg-BG" b="1"/>
              <a:t>. Георги Акрополит разказва, че в зимата на 1230 г. епирският деспот насочил войските си към Констинопол и стигнал до Одрин. Българският владетел заедно с малочислени отряди го пресрещнал в близост до с. Клокотница, Хасковско, наредил на копие да забият договора с Комнин-да служи за обвинение за потъпканата клетва. </a:t>
            </a:r>
            <a:r>
              <a:rPr lang="bg-BG" altLang="bg-BG" b="1">
                <a:solidFill>
                  <a:srgbClr val="FF0000"/>
                </a:solidFill>
              </a:rPr>
              <a:t>В разразилата се на 9.03.1230 г. битка българите победили.</a:t>
            </a:r>
            <a:r>
              <a:rPr lang="bg-BG" altLang="bg-BG" b="1"/>
              <a:t> В плен попаднали Т. Комнин и семейството му. </a:t>
            </a:r>
            <a:r>
              <a:rPr lang="bg-BG" altLang="bg-BG" b="1">
                <a:solidFill>
                  <a:srgbClr val="FF0000"/>
                </a:solidFill>
              </a:rPr>
              <a:t>Договорът с Епир бързо се разпаднал. </a:t>
            </a:r>
            <a:r>
              <a:rPr lang="bg-BG" altLang="bg-BG" b="1" u="sng">
                <a:solidFill>
                  <a:srgbClr val="FF0000"/>
                </a:solidFill>
              </a:rPr>
              <a:t>В българските граници влезли земите от Източна Тракия, градовете Одрин и Димотика, Беломорието, Македония, големи части от Тесалия и Албания.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2" name="Picture 2" descr="C:\Users\Галя\Desktop\92670318_1103329286699400_7901841399086055424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292080" cy="430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346200" y="38100"/>
            <a:ext cx="35290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bg-BG" sz="1600" b="1"/>
              <a:t>В чест на голямата победа, Иван Асен II заповядва да се изгради (или обнови) </a:t>
            </a:r>
            <a:r>
              <a:rPr lang="ru-RU" altLang="bg-BG" sz="1600" b="1">
                <a:solidFill>
                  <a:srgbClr val="FF0000"/>
                </a:solidFill>
                <a:hlinkClick r:id="rId3" tooltip="Свети Четиридесет мъченици (Велико Търново)"/>
              </a:rPr>
              <a:t>църквата „Св. Четиридесет мъченици“</a:t>
            </a:r>
            <a:r>
              <a:rPr lang="ru-RU" altLang="bg-BG" sz="1600" b="1"/>
              <a:t> в престолния град </a:t>
            </a:r>
            <a:r>
              <a:rPr lang="ru-RU" altLang="bg-BG" sz="1600" b="1">
                <a:hlinkClick r:id="rId4" tooltip="Търново"/>
              </a:rPr>
              <a:t>Търново</a:t>
            </a:r>
            <a:r>
              <a:rPr lang="ru-RU" altLang="bg-BG" sz="1600" b="1"/>
              <a:t>. </a:t>
            </a:r>
          </a:p>
          <a:p>
            <a:pPr eaLnBrk="1" hangingPunct="1"/>
            <a:r>
              <a:rPr lang="ru-RU" altLang="bg-BG" sz="1600" b="1"/>
              <a:t>Върху една от колоните ѝ е издълбан </a:t>
            </a:r>
            <a:r>
              <a:rPr lang="ru-RU" altLang="bg-BG" sz="1600" b="1">
                <a:hlinkClick r:id="rId5" tooltip="Търновски надпис на цар Иван Асен II"/>
              </a:rPr>
              <a:t>надпис</a:t>
            </a:r>
            <a:r>
              <a:rPr lang="ru-RU" altLang="bg-BG" sz="1600" b="1"/>
              <a:t>, който гласи:</a:t>
            </a:r>
            <a:endParaRPr lang="bg-BG" altLang="bg-BG" sz="1600" b="1"/>
          </a:p>
        </p:txBody>
      </p:sp>
      <p:pic>
        <p:nvPicPr>
          <p:cNvPr id="26626" name="Picture 2" descr="C:\Users\Галя\Desktop\800px-Ivan_Asen_II_of_Bulgaria_Colum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3982"/>
            <a:ext cx="33843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572000" y="1409700"/>
            <a:ext cx="44640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bg-BG" sz="1400" b="1" i="1"/>
              <a:t>В лето 6738 [1230], индикт 3, аз, Иван Асен, в Христа Бога верен цар и самодържец на българите, син на стария цар Асен, издигнах из основа и с живопис украсих докрай пречестната тази църква в името на светите 40 мъченици, с помощта на които в дванадесетата година от царуването си, в която година се изписваше този храм, излязох на война в Романия [Тракия] и разбих гръцката войска, а самия цар кир Теодор Комнин взех в плен с всичките му боляри. И цялата му земя от Одрин и до Драч превзех, гръцка още и арбанашка [албанска] и сръбска; а пък градовете, които се намират около Цариград, и самия този град владееха фръзите [латинците], но и те се покоряваха под ръката [скиптъра] на моето царство, понеже нямаха друг цар освен мене и благодарение на мене прекарваха дните си [съществуваха], тъй като Бог така заповяда, понеже без Него нито дело, нито слово не се извършва. Нему слава вовеки, амин.</a:t>
            </a:r>
            <a:endParaRPr lang="bg-BG" altLang="bg-BG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619250" y="981075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b="1" u="sng"/>
              <a:t>Възстановяване на българската патриаршия през 1235 г. и съюз с Никейската империя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603375" y="2224088"/>
            <a:ext cx="61198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sz="2000" b="1">
                <a:solidFill>
                  <a:srgbClr val="FF0000"/>
                </a:solidFill>
              </a:rPr>
              <a:t>1234 г.- Никейската империя в България сключили клетвен договор скрепен с династичен брак. </a:t>
            </a:r>
            <a:r>
              <a:rPr lang="bg-BG" altLang="bg-BG" sz="2000" b="1"/>
              <a:t>Царската дъщеря Елена била сгодена за Теодор </a:t>
            </a:r>
            <a:r>
              <a:rPr lang="en-US" altLang="bg-BG" sz="2000" b="1"/>
              <a:t>II </a:t>
            </a:r>
            <a:r>
              <a:rPr lang="bg-BG" altLang="bg-BG" sz="2000" b="1"/>
              <a:t>Ласкарис.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sz="2000" b="1">
                <a:solidFill>
                  <a:srgbClr val="FF0000"/>
                </a:solidFill>
              </a:rPr>
              <a:t>1235 г.- На събор в Лампсак Българската църква била призната за самостоятелна патриаршия.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bg-BG" altLang="bg-BG" sz="2000" b="1">
                <a:solidFill>
                  <a:srgbClr val="FF0000"/>
                </a:solidFill>
              </a:rPr>
              <a:t>1235-1236 г.- Съюзниците обсадили Константинопол като към тях се включил и солунският деспот Мануил Комнин. В края на 1236 г. провалът на обсадата </a:t>
            </a:r>
            <a:r>
              <a:rPr lang="bg-BG" altLang="bg-BG" sz="2000" b="1"/>
              <a:t>бил явен и отношенията им охладнели</a:t>
            </a:r>
            <a:r>
              <a:rPr lang="bg-BG" altLang="bg-BG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619250" y="765175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b="1" u="sng"/>
              <a:t>Временно скъсване на съюза с Никея и подновяване на съюза с латинците 1237 г.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492250" y="2060575"/>
            <a:ext cx="63373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200" b="1"/>
              <a:t>След като през </a:t>
            </a:r>
            <a:r>
              <a:rPr lang="bg-BG" altLang="bg-BG" sz="2200" b="1">
                <a:solidFill>
                  <a:srgbClr val="FF0000"/>
                </a:solidFill>
              </a:rPr>
              <a:t>1237 г. </a:t>
            </a:r>
            <a:r>
              <a:rPr lang="bg-BG" altLang="bg-BG" sz="2200" b="1"/>
              <a:t>умира Жан дьо Бриен за Иван Асен </a:t>
            </a:r>
            <a:r>
              <a:rPr lang="en-US" altLang="bg-BG" sz="2200" b="1"/>
              <a:t>II</a:t>
            </a:r>
            <a:r>
              <a:rPr lang="bg-BG" altLang="bg-BG" sz="2200" b="1"/>
              <a:t> отново настъпва възможност да утвърди влиянието си на Босфора.Той разтрогва брака на Елена с Теодор Ласкарис и </a:t>
            </a:r>
            <a:r>
              <a:rPr lang="bg-BG" altLang="bg-BG" sz="2200" b="1">
                <a:solidFill>
                  <a:srgbClr val="FF0000"/>
                </a:solidFill>
              </a:rPr>
              <a:t>сключва съюз с латинците. Заедно обсаждат крепостта Цурулум в Тракия</a:t>
            </a:r>
            <a:r>
              <a:rPr lang="bg-BG" altLang="bg-BG" sz="2200" b="1"/>
              <a:t>. По това време </a:t>
            </a:r>
            <a:r>
              <a:rPr lang="bg-BG" altLang="bg-BG" sz="2200" b="1">
                <a:solidFill>
                  <a:srgbClr val="FF0000"/>
                </a:solidFill>
              </a:rPr>
              <a:t>избухва чумна епидемия в Търново и царят е принуден да се върне и да поднови съюза с православна Никея.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908175" y="601663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800" b="1" u="sng"/>
              <a:t>Вътрешна политика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331913" y="1557338"/>
            <a:ext cx="64087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g-BG" altLang="bg-BG" b="1" i="1"/>
              <a:t>Процъфтяват търговията и занаятите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bg-BG" altLang="bg-BG" b="1" i="1"/>
              <a:t>Монетосечение- по тегло надвишават тези на съседните владетели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bg-BG" altLang="bg-BG" b="1" i="1"/>
              <a:t>Процъфтяват книжовността и изкуствата, създават се църкви и манастири, богато украсени със злато и бисери.</a:t>
            </a:r>
          </a:p>
        </p:txBody>
      </p:sp>
      <p:pic>
        <p:nvPicPr>
          <p:cNvPr id="27650" name="Picture 2" descr="C:\Users\Галя\Desktop\92138782_250033736390440_6991532082950307840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5" y="3485162"/>
            <a:ext cx="639027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5F419DD083E849AC20FCC69C3145B3" ma:contentTypeVersion="1" ma:contentTypeDescription="Създаване на нов документ" ma:contentTypeScope="" ma:versionID="e2cc3898928c03e091494d4078739a9c">
  <xsd:schema xmlns:xsd="http://www.w3.org/2001/XMLSchema" xmlns:xs="http://www.w3.org/2001/XMLSchema" xmlns:p="http://schemas.microsoft.com/office/2006/metadata/properties" xmlns:ns2="6a7b0f2e-7d87-422f-bdde-fe2739c58193" targetNamespace="http://schemas.microsoft.com/office/2006/metadata/properties" ma:root="true" ma:fieldsID="fcf1551fc476f2ef0e97f97fb461bb18" ns2:_="">
    <xsd:import namespace="6a7b0f2e-7d87-422f-bdde-fe2739c58193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b0f2e-7d87-422f-bdde-fe2739c5819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a7b0f2e-7d87-422f-bdde-fe2739c58193" xsi:nil="true"/>
  </documentManagement>
</p:properties>
</file>

<file path=customXml/itemProps1.xml><?xml version="1.0" encoding="utf-8"?>
<ds:datastoreItem xmlns:ds="http://schemas.openxmlformats.org/officeDocument/2006/customXml" ds:itemID="{1C405B09-DC54-43B8-9CCF-146F39640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C84E84-238E-462C-B909-51F8B7671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b0f2e-7d87-422f-bdde-fe2739c58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14E623-7443-4E11-BEBB-C3D565F655F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6a7b0f2e-7d87-422f-bdde-fe2739c581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924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Wingdings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           на                     Симеон Боянов</dc:title>
  <dc:creator>user</dc:creator>
  <cp:lastModifiedBy>simeonovaprs@abv.bg</cp:lastModifiedBy>
  <cp:revision>22</cp:revision>
  <dcterms:created xsi:type="dcterms:W3CDTF">2009-03-16T06:37:06Z</dcterms:created>
  <dcterms:modified xsi:type="dcterms:W3CDTF">2020-04-10T12:01:24Z</dcterms:modified>
</cp:coreProperties>
</file>